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26" r:id="rId2"/>
    <p:sldId id="428" r:id="rId3"/>
    <p:sldId id="348" r:id="rId4"/>
    <p:sldId id="476" r:id="rId5"/>
    <p:sldId id="480" r:id="rId6"/>
    <p:sldId id="479" r:id="rId7"/>
    <p:sldId id="481" r:id="rId8"/>
    <p:sldId id="487" r:id="rId9"/>
    <p:sldId id="488" r:id="rId10"/>
    <p:sldId id="489" r:id="rId11"/>
    <p:sldId id="490" r:id="rId12"/>
    <p:sldId id="491" r:id="rId13"/>
    <p:sldId id="420" r:id="rId1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0BC25A9-2589-4C01-BFFF-9F0014FA4AA9}">
          <p14:sldIdLst>
            <p14:sldId id="426"/>
            <p14:sldId id="428"/>
            <p14:sldId id="348"/>
            <p14:sldId id="476"/>
            <p14:sldId id="480"/>
            <p14:sldId id="479"/>
            <p14:sldId id="481"/>
            <p14:sldId id="487"/>
            <p14:sldId id="488"/>
            <p14:sldId id="489"/>
            <p14:sldId id="490"/>
            <p14:sldId id="491"/>
            <p14:sldId id="420"/>
          </p14:sldIdLst>
        </p14:section>
        <p14:section name="Backup" id="{11942CC1-53A2-4950-B500-D65748AB79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96357" autoAdjust="0"/>
  </p:normalViewPr>
  <p:slideViewPr>
    <p:cSldViewPr snapToGrid="0">
      <p:cViewPr>
        <p:scale>
          <a:sx n="100" d="100"/>
          <a:sy n="100" d="100"/>
        </p:scale>
        <p:origin x="98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9DC44BB-DBD0-4F87-9A52-5AD5E11574F3}" type="datetimeFigureOut">
              <a:rPr lang="en-US" smtClean="0"/>
              <a:t>3/10/2025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13</a:t>
            </a:fld>
            <a:endParaRPr lang="en-US"/>
          </a:p>
        </p:txBody>
      </p:sp>
    </p:spTree>
    <p:extLst>
      <p:ext uri="{BB962C8B-B14F-4D97-AF65-F5344CB8AC3E}">
        <p14:creationId xmlns:p14="http://schemas.microsoft.com/office/powerpoint/2010/main" val="12149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2</a:t>
            </a:fld>
            <a:endParaRPr lang="en-US"/>
          </a:p>
        </p:txBody>
      </p:sp>
    </p:spTree>
    <p:extLst>
      <p:ext uri="{BB962C8B-B14F-4D97-AF65-F5344CB8AC3E}">
        <p14:creationId xmlns:p14="http://schemas.microsoft.com/office/powerpoint/2010/main" val="389584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3</a:t>
            </a:fld>
            <a:endParaRPr lang="en-US"/>
          </a:p>
        </p:txBody>
      </p:sp>
    </p:spTree>
    <p:extLst>
      <p:ext uri="{BB962C8B-B14F-4D97-AF65-F5344CB8AC3E}">
        <p14:creationId xmlns:p14="http://schemas.microsoft.com/office/powerpoint/2010/main" val="56705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4</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5</a:t>
            </a:fld>
            <a:endParaRPr lang="en-US"/>
          </a:p>
        </p:txBody>
      </p:sp>
    </p:spTree>
    <p:extLst>
      <p:ext uri="{BB962C8B-B14F-4D97-AF65-F5344CB8AC3E}">
        <p14:creationId xmlns:p14="http://schemas.microsoft.com/office/powerpoint/2010/main" val="276767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6</a:t>
            </a:fld>
            <a:endParaRPr lang="en-US"/>
          </a:p>
        </p:txBody>
      </p:sp>
    </p:spTree>
    <p:extLst>
      <p:ext uri="{BB962C8B-B14F-4D97-AF65-F5344CB8AC3E}">
        <p14:creationId xmlns:p14="http://schemas.microsoft.com/office/powerpoint/2010/main" val="308717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10</a:t>
            </a:fld>
            <a:endParaRPr lang="en-US"/>
          </a:p>
        </p:txBody>
      </p:sp>
    </p:spTree>
    <p:extLst>
      <p:ext uri="{BB962C8B-B14F-4D97-AF65-F5344CB8AC3E}">
        <p14:creationId xmlns:p14="http://schemas.microsoft.com/office/powerpoint/2010/main" val="156711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11</a:t>
            </a:fld>
            <a:endParaRPr lang="en-US"/>
          </a:p>
        </p:txBody>
      </p:sp>
    </p:spTree>
    <p:extLst>
      <p:ext uri="{BB962C8B-B14F-4D97-AF65-F5344CB8AC3E}">
        <p14:creationId xmlns:p14="http://schemas.microsoft.com/office/powerpoint/2010/main" val="18980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12</a:t>
            </a:fld>
            <a:endParaRPr lang="en-US"/>
          </a:p>
        </p:txBody>
      </p:sp>
    </p:spTree>
    <p:extLst>
      <p:ext uri="{BB962C8B-B14F-4D97-AF65-F5344CB8AC3E}">
        <p14:creationId xmlns:p14="http://schemas.microsoft.com/office/powerpoint/2010/main" val="158053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3/10/2025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3/10/2025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35537/10915/169400" TargetMode="External"/><Relationship Id="rId5" Type="http://schemas.openxmlformats.org/officeDocument/2006/relationships/hyperlink" Target="https://doi.org/10.1039/D3EN00702B" TargetMode="External"/><Relationship Id="rId4" Type="http://schemas.openxmlformats.org/officeDocument/2006/relationships/hyperlink" Target="https://doi.org/10.1039/D3TC01774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14.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github.com/SantiagoBLP/NeuroCalc2025_1.0"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pic>
        <p:nvPicPr>
          <p:cNvPr id="2" name="Picture 1">
            <a:extLst>
              <a:ext uri="{FF2B5EF4-FFF2-40B4-BE49-F238E27FC236}">
                <a16:creationId xmlns:a16="http://schemas.microsoft.com/office/drawing/2014/main" id="{7F239687-5FE6-4F7D-BEB8-975CD9B51BE7}"/>
              </a:ext>
            </a:extLst>
          </p:cNvPr>
          <p:cNvPicPr>
            <a:picLocks noChangeAspect="1"/>
          </p:cNvPicPr>
          <p:nvPr/>
        </p:nvPicPr>
        <p:blipFill>
          <a:blip r:embed="rId7"/>
          <a:stretch>
            <a:fillRect/>
          </a:stretch>
        </p:blipFill>
        <p:spPr>
          <a:xfrm>
            <a:off x="0" y="1880108"/>
            <a:ext cx="12192000" cy="1395984"/>
          </a:xfrm>
          <a:prstGeom prst="rect">
            <a:avLst/>
          </a:prstGeom>
        </p:spPr>
      </p:pic>
      <p:pic>
        <p:nvPicPr>
          <p:cNvPr id="3" name="Picture 2">
            <a:extLst>
              <a:ext uri="{FF2B5EF4-FFF2-40B4-BE49-F238E27FC236}">
                <a16:creationId xmlns:a16="http://schemas.microsoft.com/office/drawing/2014/main" id="{DC764209-8A2C-48B8-B8F5-09E837504A8C}"/>
              </a:ext>
            </a:extLst>
          </p:cNvPr>
          <p:cNvPicPr>
            <a:picLocks noChangeAspect="1"/>
          </p:cNvPicPr>
          <p:nvPr/>
        </p:nvPicPr>
        <p:blipFill>
          <a:blip r:embed="rId8"/>
          <a:stretch>
            <a:fillRect/>
          </a:stretch>
        </p:blipFill>
        <p:spPr>
          <a:xfrm>
            <a:off x="0" y="3968947"/>
            <a:ext cx="12192000" cy="901306"/>
          </a:xfrm>
          <a:prstGeom prst="rect">
            <a:avLst/>
          </a:prstGeom>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B62442-0F85-4DFE-9D89-B170A232BAAD}"/>
              </a:ext>
            </a:extLst>
          </p:cNvPr>
          <p:cNvPicPr>
            <a:picLocks noChangeAspect="1"/>
          </p:cNvPicPr>
          <p:nvPr/>
        </p:nvPicPr>
        <p:blipFill>
          <a:blip r:embed="rId3"/>
          <a:stretch>
            <a:fillRect/>
          </a:stretch>
        </p:blipFill>
        <p:spPr>
          <a:xfrm>
            <a:off x="171450" y="4991100"/>
            <a:ext cx="2919880" cy="1215572"/>
          </a:xfrm>
          <a:prstGeom prst="rect">
            <a:avLst/>
          </a:prstGeom>
        </p:spPr>
      </p:pic>
      <p:pic>
        <p:nvPicPr>
          <p:cNvPr id="4" name="Picture 3">
            <a:extLst>
              <a:ext uri="{FF2B5EF4-FFF2-40B4-BE49-F238E27FC236}">
                <a16:creationId xmlns:a16="http://schemas.microsoft.com/office/drawing/2014/main" id="{A9DEA96B-7EF8-4BC8-90D8-7AD7346B3A79}"/>
              </a:ext>
            </a:extLst>
          </p:cNvPr>
          <p:cNvPicPr>
            <a:picLocks noChangeAspect="1"/>
          </p:cNvPicPr>
          <p:nvPr/>
        </p:nvPicPr>
        <p:blipFill>
          <a:blip r:embed="rId4"/>
          <a:stretch>
            <a:fillRect/>
          </a:stretch>
        </p:blipFill>
        <p:spPr>
          <a:xfrm>
            <a:off x="3442917" y="1845171"/>
            <a:ext cx="5306165" cy="4906060"/>
          </a:xfrm>
          <a:prstGeom prst="rect">
            <a:avLst/>
          </a:prstGeom>
        </p:spPr>
      </p:pic>
    </p:spTree>
    <p:extLst>
      <p:ext uri="{BB962C8B-B14F-4D97-AF65-F5344CB8AC3E}">
        <p14:creationId xmlns:p14="http://schemas.microsoft.com/office/powerpoint/2010/main" val="177822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05884-1C56-4DD8-B918-63BB2C48217D}"/>
              </a:ext>
            </a:extLst>
          </p:cNvPr>
          <p:cNvPicPr>
            <a:picLocks noChangeAspect="1"/>
          </p:cNvPicPr>
          <p:nvPr/>
        </p:nvPicPr>
        <p:blipFill rotWithShape="1">
          <a:blip r:embed="rId3">
            <a:extLst>
              <a:ext uri="{28A0092B-C50C-407E-A947-70E740481C1C}">
                <a14:useLocalDpi xmlns:a14="http://schemas.microsoft.com/office/drawing/2010/main" val="0"/>
              </a:ext>
            </a:extLst>
          </a:blip>
          <a:srcRect l="8472" t="11453" r="8854"/>
          <a:stretch/>
        </p:blipFill>
        <p:spPr>
          <a:xfrm>
            <a:off x="6800850" y="2331244"/>
            <a:ext cx="5265420" cy="4229578"/>
          </a:xfrm>
          <a:prstGeom prst="rect">
            <a:avLst/>
          </a:prstGeom>
        </p:spPr>
      </p:pic>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4"/>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2F71BEF-0D42-4C3F-8A25-AFF60E7E391E}"/>
              </a:ext>
            </a:extLst>
          </p:cNvPr>
          <p:cNvSpPr txBox="1"/>
          <p:nvPr/>
        </p:nvSpPr>
        <p:spPr>
          <a:xfrm>
            <a:off x="7898130" y="1869579"/>
            <a:ext cx="3313728" cy="461665"/>
          </a:xfrm>
          <a:prstGeom prst="rect">
            <a:avLst/>
          </a:prstGeom>
          <a:noFill/>
        </p:spPr>
        <p:txBody>
          <a:bodyPr wrap="none" rtlCol="0">
            <a:spAutoFit/>
          </a:bodyPr>
          <a:lstStyle/>
          <a:p>
            <a:r>
              <a:rPr lang="es-ES" sz="2400" dirty="0" err="1">
                <a:latin typeface="Arial" panose="020B0604020202020204" pitchFamily="34" charset="0"/>
                <a:cs typeface="Arial" panose="020B0604020202020204" pitchFamily="34" charset="0"/>
              </a:rPr>
              <a:t>Density</a:t>
            </a:r>
            <a:r>
              <a:rPr lang="es-ES" sz="2400" dirty="0">
                <a:latin typeface="Arial" panose="020B0604020202020204" pitchFamily="34" charset="0"/>
                <a:cs typeface="Arial" panose="020B0604020202020204" pitchFamily="34" charset="0"/>
              </a:rPr>
              <a:t> of </a:t>
            </a:r>
            <a:r>
              <a:rPr lang="es-ES" sz="2400" dirty="0" err="1">
                <a:latin typeface="Arial" panose="020B0604020202020204" pitchFamily="34" charset="0"/>
                <a:cs typeface="Arial" panose="020B0604020202020204" pitchFamily="34" charset="0"/>
              </a:rPr>
              <a:t>State</a:t>
            </a:r>
            <a:r>
              <a:rPr lang="es-ES" sz="2400" dirty="0">
                <a:latin typeface="Arial" panose="020B0604020202020204" pitchFamily="34" charset="0"/>
                <a:cs typeface="Arial" panose="020B0604020202020204" pitchFamily="34" charset="0"/>
              </a:rPr>
              <a:t> (DOS)</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9D07A62-C406-48A9-92EA-4CC89FF1E5DD}"/>
              </a:ext>
            </a:extLst>
          </p:cNvPr>
          <p:cNvPicPr>
            <a:picLocks noChangeAspect="1"/>
          </p:cNvPicPr>
          <p:nvPr/>
        </p:nvPicPr>
        <p:blipFill rotWithShape="1">
          <a:blip r:embed="rId4"/>
          <a:srcRect l="14202" t="21240" r="82429" b="70201"/>
          <a:stretch/>
        </p:blipFill>
        <p:spPr>
          <a:xfrm>
            <a:off x="6572249" y="3803720"/>
            <a:ext cx="228601" cy="822960"/>
          </a:xfrm>
          <a:prstGeom prst="rect">
            <a:avLst/>
          </a:prstGeom>
        </p:spPr>
      </p:pic>
    </p:spTree>
    <p:extLst>
      <p:ext uri="{BB962C8B-B14F-4D97-AF65-F5344CB8AC3E}">
        <p14:creationId xmlns:p14="http://schemas.microsoft.com/office/powerpoint/2010/main" val="32966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3"/>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35059C8-6E75-4224-83D2-079A915A0C9A}"/>
              </a:ext>
            </a:extLst>
          </p:cNvPr>
          <p:cNvPicPr>
            <a:picLocks noChangeAspect="1"/>
          </p:cNvPicPr>
          <p:nvPr/>
        </p:nvPicPr>
        <p:blipFill>
          <a:blip r:embed="rId4"/>
          <a:stretch>
            <a:fillRect/>
          </a:stretch>
        </p:blipFill>
        <p:spPr>
          <a:xfrm>
            <a:off x="6041814" y="1893913"/>
            <a:ext cx="5938613" cy="4746919"/>
          </a:xfrm>
          <a:prstGeom prst="rect">
            <a:avLst/>
          </a:prstGeom>
        </p:spPr>
      </p:pic>
    </p:spTree>
    <p:extLst>
      <p:ext uri="{BB962C8B-B14F-4D97-AF65-F5344CB8AC3E}">
        <p14:creationId xmlns:p14="http://schemas.microsoft.com/office/powerpoint/2010/main" val="1416416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210783" y="2198454"/>
            <a:ext cx="7760881" cy="1463167"/>
          </a:xfrm>
          <a:prstGeom prst="rect">
            <a:avLst/>
          </a:prstGeom>
        </p:spPr>
      </p:pic>
      <p:sp>
        <p:nvSpPr>
          <p:cNvPr id="3" name="Rectangle: Rounded Corners 2">
            <a:extLst>
              <a:ext uri="{FF2B5EF4-FFF2-40B4-BE49-F238E27FC236}">
                <a16:creationId xmlns:a16="http://schemas.microsoft.com/office/drawing/2014/main" id="{BE0B88F3-44B9-46DE-96B7-8AB69B432758}"/>
              </a:ext>
            </a:extLst>
          </p:cNvPr>
          <p:cNvSpPr/>
          <p:nvPr/>
        </p:nvSpPr>
        <p:spPr>
          <a:xfrm>
            <a:off x="4595090" y="3661621"/>
            <a:ext cx="3428999" cy="369454"/>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latin typeface="Arial" panose="020B0604020202020204" pitchFamily="34" charset="0"/>
                <a:cs typeface="Arial" panose="020B0604020202020204" pitchFamily="34" charset="0"/>
              </a:rPr>
              <a:t>santi.barri@unizar.es</a:t>
            </a:r>
            <a:endParaRPr lang="en-US" sz="2400" dirty="0"/>
          </a:p>
        </p:txBody>
      </p:sp>
    </p:spTree>
    <p:extLst>
      <p:ext uri="{BB962C8B-B14F-4D97-AF65-F5344CB8AC3E}">
        <p14:creationId xmlns:p14="http://schemas.microsoft.com/office/powerpoint/2010/main" val="169722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3"/>
          <a:srcRect b="7995"/>
          <a:stretch/>
        </p:blipFill>
        <p:spPr>
          <a:xfrm>
            <a:off x="79593"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4"/>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5"/>
          <a:srcRect l="19796" t="37328" r="48406" b="35231"/>
          <a:stretch/>
        </p:blipFill>
        <p:spPr>
          <a:xfrm>
            <a:off x="9743820" y="5532510"/>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6"/>
          <a:stretch>
            <a:fillRect/>
          </a:stretch>
        </p:blipFill>
        <p:spPr>
          <a:xfrm>
            <a:off x="9292081" y="129875"/>
            <a:ext cx="2905790" cy="817468"/>
          </a:xfrm>
          <a:prstGeom prst="rect">
            <a:avLst/>
          </a:prstGeom>
          <a:noFill/>
        </p:spPr>
      </p:pic>
      <p:pic>
        <p:nvPicPr>
          <p:cNvPr id="12" name="Picture 11">
            <a:extLst>
              <a:ext uri="{FF2B5EF4-FFF2-40B4-BE49-F238E27FC236}">
                <a16:creationId xmlns:a16="http://schemas.microsoft.com/office/drawing/2014/main" id="{B7D9996F-C5E8-4D52-83BF-3197A79C8B8C}"/>
              </a:ext>
            </a:extLst>
          </p:cNvPr>
          <p:cNvPicPr>
            <a:picLocks noChangeAspect="1"/>
          </p:cNvPicPr>
          <p:nvPr/>
        </p:nvPicPr>
        <p:blipFill>
          <a:blip r:embed="rId7"/>
          <a:stretch>
            <a:fillRect/>
          </a:stretch>
        </p:blipFill>
        <p:spPr>
          <a:xfrm>
            <a:off x="-28263" y="1044257"/>
            <a:ext cx="12192000" cy="1395984"/>
          </a:xfrm>
          <a:prstGeom prst="rect">
            <a:avLst/>
          </a:prstGeom>
        </p:spPr>
      </p:pic>
      <p:pic>
        <p:nvPicPr>
          <p:cNvPr id="13" name="Picture 12">
            <a:extLst>
              <a:ext uri="{FF2B5EF4-FFF2-40B4-BE49-F238E27FC236}">
                <a16:creationId xmlns:a16="http://schemas.microsoft.com/office/drawing/2014/main" id="{63017663-1E2C-45C2-85A9-F59FBE1EB19A}"/>
              </a:ext>
            </a:extLst>
          </p:cNvPr>
          <p:cNvPicPr>
            <a:picLocks noChangeAspect="1"/>
          </p:cNvPicPr>
          <p:nvPr/>
        </p:nvPicPr>
        <p:blipFill rotWithShape="1">
          <a:blip r:embed="rId8"/>
          <a:srcRect l="26835" r="27956"/>
          <a:stretch/>
        </p:blipFill>
        <p:spPr>
          <a:xfrm>
            <a:off x="3311837" y="5815299"/>
            <a:ext cx="5511800" cy="901306"/>
          </a:xfrm>
          <a:prstGeom prst="rect">
            <a:avLst/>
          </a:prstGeom>
        </p:spPr>
      </p:pic>
      <p:pic>
        <p:nvPicPr>
          <p:cNvPr id="2" name="Picture 1">
            <a:extLst>
              <a:ext uri="{FF2B5EF4-FFF2-40B4-BE49-F238E27FC236}">
                <a16:creationId xmlns:a16="http://schemas.microsoft.com/office/drawing/2014/main" id="{CB77612B-7D0A-4B6D-830A-241A5DE0F993}"/>
              </a:ext>
            </a:extLst>
          </p:cNvPr>
          <p:cNvPicPr>
            <a:picLocks noChangeAspect="1"/>
          </p:cNvPicPr>
          <p:nvPr/>
        </p:nvPicPr>
        <p:blipFill rotWithShape="1">
          <a:blip r:embed="rId9"/>
          <a:srcRect l="464" b="18963"/>
          <a:stretch/>
        </p:blipFill>
        <p:spPr>
          <a:xfrm>
            <a:off x="-1" y="2405500"/>
            <a:ext cx="12135477" cy="398547"/>
          </a:xfrm>
          <a:prstGeom prst="rect">
            <a:avLst/>
          </a:prstGeom>
        </p:spPr>
      </p:pic>
      <p:sp>
        <p:nvSpPr>
          <p:cNvPr id="4" name="TextBox 3">
            <a:extLst>
              <a:ext uri="{FF2B5EF4-FFF2-40B4-BE49-F238E27FC236}">
                <a16:creationId xmlns:a16="http://schemas.microsoft.com/office/drawing/2014/main" id="{E6D10AF3-F848-457C-90E5-5E8D0ED78B0E}"/>
              </a:ext>
            </a:extLst>
          </p:cNvPr>
          <p:cNvSpPr txBox="1"/>
          <p:nvPr/>
        </p:nvSpPr>
        <p:spPr>
          <a:xfrm>
            <a:off x="-8898" y="3397410"/>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a:t>
            </a:r>
            <a:r>
              <a:rPr lang="en-US" b="1" dirty="0">
                <a:latin typeface="Arial" panose="020B0604020202020204" pitchFamily="34" charset="0"/>
                <a:cs typeface="Arial" panose="020B0604020202020204" pitchFamily="34" charset="0"/>
              </a:rPr>
              <a:t>synthesis and characterization </a:t>
            </a:r>
            <a:r>
              <a:rPr lang="en-US" dirty="0">
                <a:latin typeface="Arial" panose="020B0604020202020204" pitchFamily="34" charset="0"/>
                <a:cs typeface="Arial" panose="020B0604020202020204" pitchFamily="34" charset="0"/>
              </a:rPr>
              <a:t>of two-dimensional (2D) materials aimed at nanoelectronics applications.</a:t>
            </a:r>
            <a:endParaRPr lang="en-US" dirty="0"/>
          </a:p>
        </p:txBody>
      </p:sp>
      <p:sp>
        <p:nvSpPr>
          <p:cNvPr id="15" name="TextBox 14">
            <a:extLst>
              <a:ext uri="{FF2B5EF4-FFF2-40B4-BE49-F238E27FC236}">
                <a16:creationId xmlns:a16="http://schemas.microsoft.com/office/drawing/2014/main" id="{AE383E1F-DFB5-428A-8AE2-119BE30EBF7B}"/>
              </a:ext>
            </a:extLst>
          </p:cNvPr>
          <p:cNvSpPr txBox="1"/>
          <p:nvPr/>
        </p:nvSpPr>
        <p:spPr>
          <a:xfrm>
            <a:off x="-8898" y="2921673"/>
            <a:ext cx="12192000" cy="36933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4759371-D6A0-4F0A-8C95-B693BAB1B299}"/>
              </a:ext>
            </a:extLst>
          </p:cNvPr>
          <p:cNvSpPr txBox="1"/>
          <p:nvPr/>
        </p:nvSpPr>
        <p:spPr>
          <a:xfrm>
            <a:off x="11582" y="3974608"/>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for </a:t>
            </a:r>
            <a:r>
              <a:rPr lang="en-US" b="1" dirty="0">
                <a:latin typeface="Arial" panose="020B0604020202020204" pitchFamily="34" charset="0"/>
                <a:cs typeface="Arial" panose="020B0604020202020204" pitchFamily="34" charset="0"/>
              </a:rPr>
              <a:t>graphene and graphene-derived nanomaterials.</a:t>
            </a:r>
            <a:endParaRPr lang="en-US" b="1" dirty="0"/>
          </a:p>
        </p:txBody>
      </p:sp>
      <p:sp>
        <p:nvSpPr>
          <p:cNvPr id="18" name="TextBox 17">
            <a:extLst>
              <a:ext uri="{FF2B5EF4-FFF2-40B4-BE49-F238E27FC236}">
                <a16:creationId xmlns:a16="http://schemas.microsoft.com/office/drawing/2014/main" id="{4E598B2A-C7CC-4CA5-8F8D-D5C4DFBD7BC8}"/>
              </a:ext>
            </a:extLst>
          </p:cNvPr>
          <p:cNvSpPr txBox="1"/>
          <p:nvPr/>
        </p:nvSpPr>
        <p:spPr>
          <a:xfrm>
            <a:off x="11582" y="4499437"/>
            <a:ext cx="12192000" cy="923330"/>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a:t>
            </a:r>
            <a:r>
              <a:rPr lang="en-US" b="1" dirty="0">
                <a:latin typeface="Arial" panose="020B0604020202020204" pitchFamily="34" charset="0"/>
                <a:cs typeface="Arial" panose="020B0604020202020204" pitchFamily="34" charset="0"/>
              </a:rPr>
              <a:t>HRTEM</a:t>
            </a:r>
            <a:r>
              <a:rPr lang="en-US" dirty="0">
                <a:latin typeface="Arial" panose="020B0604020202020204" pitchFamily="34" charset="0"/>
                <a:cs typeface="Arial" panose="020B0604020202020204" pitchFamily="34" charset="0"/>
              </a:rPr>
              <a:t>), scanning transmission electron microscopy (</a:t>
            </a:r>
            <a:r>
              <a:rPr lang="en-US" b="1" dirty="0">
                <a:latin typeface="Arial" panose="020B0604020202020204" pitchFamily="34" charset="0"/>
                <a:cs typeface="Arial" panose="020B0604020202020204" pitchFamily="34" charset="0"/>
              </a:rPr>
              <a:t>STEM</a:t>
            </a:r>
            <a:r>
              <a:rPr lang="en-US" dirty="0">
                <a:latin typeface="Arial" panose="020B0604020202020204" pitchFamily="34" charset="0"/>
                <a:cs typeface="Arial" panose="020B0604020202020204" pitchFamily="34" charset="0"/>
              </a:rPr>
              <a:t>), energy-dispersive X-ray spectroscopy (</a:t>
            </a:r>
            <a:r>
              <a:rPr lang="en-US" b="1" dirty="0">
                <a:latin typeface="Arial" panose="020B0604020202020204" pitchFamily="34" charset="0"/>
                <a:cs typeface="Arial" panose="020B0604020202020204" pitchFamily="34" charset="0"/>
              </a:rPr>
              <a:t>EDS</a:t>
            </a:r>
            <a:r>
              <a:rPr lang="en-US" dirty="0">
                <a:latin typeface="Arial" panose="020B0604020202020204" pitchFamily="34" charset="0"/>
                <a:cs typeface="Arial" panose="020B0604020202020204" pitchFamily="34" charset="0"/>
              </a:rPr>
              <a:t>), and electron energy-loss spectroscopy (</a:t>
            </a:r>
            <a:r>
              <a:rPr lang="en-US" b="1" dirty="0">
                <a:latin typeface="Arial" panose="020B0604020202020204" pitchFamily="34" charset="0"/>
                <a:cs typeface="Arial" panose="020B0604020202020204" pitchFamily="34" charset="0"/>
              </a:rPr>
              <a:t>EELS</a:t>
            </a:r>
            <a:r>
              <a:rPr lang="en-US"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84456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524133"/>
            <a:ext cx="6096000" cy="2939266"/>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New Nanomaterials derived from Graphene: Twisted Bilayer Graphene, Graphene Quantum Dots and Graphene-Metal Nanohybrids with Advanced Applications. Thesis PhD Engineering. SEDICI. 2024.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6"/>
              </a:rPr>
              <a:t>https://doi.org/10.35537/10915/169400</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7267"/>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(4)</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822267" y="738917"/>
            <a:ext cx="4193632" cy="5927575"/>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822267" y="7267"/>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CuadroTexto 3">
            <a:extLst>
              <a:ext uri="{FF2B5EF4-FFF2-40B4-BE49-F238E27FC236}">
                <a16:creationId xmlns:a16="http://schemas.microsoft.com/office/drawing/2014/main" id="{B7FAE577-8FE1-499E-97F0-40E70AAE53F1}"/>
              </a:ext>
            </a:extLst>
          </p:cNvPr>
          <p:cNvSpPr txBox="1"/>
          <p:nvPr/>
        </p:nvSpPr>
        <p:spPr>
          <a:xfrm>
            <a:off x="5834742" y="3981359"/>
            <a:ext cx="6096000" cy="1482457"/>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Synthesis and Characterization of Twisted Bilayer Graphene via Wet Transfer &amp; HRTEM/EELS.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p:txBody>
      </p:sp>
      <p:sp>
        <p:nvSpPr>
          <p:cNvPr id="17" name="CuadroTexto 5">
            <a:extLst>
              <a:ext uri="{FF2B5EF4-FFF2-40B4-BE49-F238E27FC236}">
                <a16:creationId xmlns:a16="http://schemas.microsoft.com/office/drawing/2014/main" id="{E0168EB1-549D-491C-B7B1-9A31250D67B0}"/>
              </a:ext>
            </a:extLst>
          </p:cNvPr>
          <p:cNvSpPr txBox="1"/>
          <p:nvPr/>
        </p:nvSpPr>
        <p:spPr>
          <a:xfrm>
            <a:off x="5834742" y="3441095"/>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Submitted</a:t>
            </a:r>
            <a:r>
              <a:rPr lang="es-ES" sz="2800" b="1" kern="100" dirty="0">
                <a:solidFill>
                  <a:srgbClr val="000000"/>
                </a:solidFill>
                <a:latin typeface="Times New Roman" panose="02020603050405020304" pitchFamily="18" charset="0"/>
                <a:ea typeface="Times New Roman" panose="02020603050405020304" pitchFamily="18" charset="0"/>
              </a:rPr>
              <a:t>/</a:t>
            </a:r>
            <a:r>
              <a:rPr lang="es-ES" sz="2800" b="1" kern="100" dirty="0" err="1">
                <a:solidFill>
                  <a:srgbClr val="000000"/>
                </a:solidFill>
                <a:latin typeface="Times New Roman" panose="02020603050405020304" pitchFamily="18" charset="0"/>
                <a:ea typeface="Times New Roman" panose="02020603050405020304" pitchFamily="18" charset="0"/>
              </a:rPr>
              <a:t>Drafted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(3)</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8" name="CuadroTexto 3">
            <a:extLst>
              <a:ext uri="{FF2B5EF4-FFF2-40B4-BE49-F238E27FC236}">
                <a16:creationId xmlns:a16="http://schemas.microsoft.com/office/drawing/2014/main" id="{D2363BF1-55A2-4A5F-979E-7CDE30B76E78}"/>
              </a:ext>
            </a:extLst>
          </p:cNvPr>
          <p:cNvSpPr txBox="1"/>
          <p:nvPr/>
        </p:nvSpPr>
        <p:spPr>
          <a:xfrm>
            <a:off x="5834742" y="5978699"/>
            <a:ext cx="6096000" cy="872034"/>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Electronic Structure Analysis of Twisted Bilayer Graphene at Specific Rotation Angles.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p:txBody>
      </p:sp>
      <p:sp>
        <p:nvSpPr>
          <p:cNvPr id="19" name="CuadroTexto 5">
            <a:extLst>
              <a:ext uri="{FF2B5EF4-FFF2-40B4-BE49-F238E27FC236}">
                <a16:creationId xmlns:a16="http://schemas.microsoft.com/office/drawing/2014/main" id="{345A102A-A91C-49A8-B911-ABD4F6B463FC}"/>
              </a:ext>
            </a:extLst>
          </p:cNvPr>
          <p:cNvSpPr txBox="1"/>
          <p:nvPr/>
        </p:nvSpPr>
        <p:spPr>
          <a:xfrm>
            <a:off x="5834742" y="5455479"/>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Awarded</a:t>
            </a:r>
            <a:r>
              <a:rPr lang="es-ES" sz="2800" b="1" kern="100" dirty="0">
                <a:solidFill>
                  <a:srgbClr val="000000"/>
                </a:solidFill>
                <a:latin typeface="Times New Roman" panose="02020603050405020304" pitchFamily="18" charset="0"/>
                <a:ea typeface="Times New Roman" panose="02020603050405020304" pitchFamily="18" charset="0"/>
              </a:rPr>
              <a:t> </a:t>
            </a:r>
            <a:r>
              <a:rPr lang="es-ES" sz="2800" b="1" kern="100" dirty="0" err="1">
                <a:solidFill>
                  <a:srgbClr val="000000"/>
                </a:solidFill>
                <a:latin typeface="Times New Roman" panose="02020603050405020304" pitchFamily="18" charset="0"/>
                <a:ea typeface="Times New Roman" panose="02020603050405020304" pitchFamily="18" charset="0"/>
              </a:rPr>
              <a:t>Proposals</a:t>
            </a:r>
            <a:r>
              <a:rPr lang="es-ES" sz="2800" b="1" kern="100" dirty="0">
                <a:solidFill>
                  <a:srgbClr val="000000"/>
                </a:solidFill>
                <a:latin typeface="Times New Roman" panose="02020603050405020304" pitchFamily="18" charset="0"/>
                <a:ea typeface="Times New Roman" panose="02020603050405020304" pitchFamily="18" charset="0"/>
              </a:rPr>
              <a:t> (2)</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2489200" y="1184196"/>
            <a:ext cx="7213600" cy="5452304"/>
          </a:xfrm>
          <a:prstGeom prst="rect">
            <a:avLst/>
          </a:prstGeom>
        </p:spPr>
      </p:pic>
    </p:spTree>
    <p:extLst>
      <p:ext uri="{BB962C8B-B14F-4D97-AF65-F5344CB8AC3E}">
        <p14:creationId xmlns:p14="http://schemas.microsoft.com/office/powerpoint/2010/main" val="83178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141005" y="2344499"/>
            <a:ext cx="5509189" cy="4164048"/>
          </a:xfrm>
          <a:prstGeom prst="rect">
            <a:avLst/>
          </a:prstGeom>
        </p:spPr>
      </p:pic>
      <p:pic>
        <p:nvPicPr>
          <p:cNvPr id="4" name="Picture 3">
            <a:extLst>
              <a:ext uri="{FF2B5EF4-FFF2-40B4-BE49-F238E27FC236}">
                <a16:creationId xmlns:a16="http://schemas.microsoft.com/office/drawing/2014/main" id="{88A31174-B969-41CA-9B86-E8037D5A54D3}"/>
              </a:ext>
            </a:extLst>
          </p:cNvPr>
          <p:cNvPicPr>
            <a:picLocks noChangeAspect="1"/>
          </p:cNvPicPr>
          <p:nvPr/>
        </p:nvPicPr>
        <p:blipFill>
          <a:blip r:embed="rId4"/>
          <a:stretch>
            <a:fillRect/>
          </a:stretch>
        </p:blipFill>
        <p:spPr>
          <a:xfrm>
            <a:off x="-23830" y="1206152"/>
            <a:ext cx="12192000" cy="1040191"/>
          </a:xfrm>
          <a:prstGeom prst="rect">
            <a:avLst/>
          </a:prstGeom>
        </p:spPr>
      </p:pic>
      <p:pic>
        <p:nvPicPr>
          <p:cNvPr id="6" name="Picture 5">
            <a:extLst>
              <a:ext uri="{FF2B5EF4-FFF2-40B4-BE49-F238E27FC236}">
                <a16:creationId xmlns:a16="http://schemas.microsoft.com/office/drawing/2014/main" id="{671655BE-0238-4FCC-AA83-A0B3124CA1DF}"/>
              </a:ext>
            </a:extLst>
          </p:cNvPr>
          <p:cNvPicPr>
            <a:picLocks noChangeAspect="1"/>
          </p:cNvPicPr>
          <p:nvPr/>
        </p:nvPicPr>
        <p:blipFill>
          <a:blip r:embed="rId5"/>
          <a:stretch>
            <a:fillRect/>
          </a:stretch>
        </p:blipFill>
        <p:spPr>
          <a:xfrm>
            <a:off x="6096000" y="2499970"/>
            <a:ext cx="2653378" cy="4008577"/>
          </a:xfrm>
          <a:prstGeom prst="rect">
            <a:avLst/>
          </a:prstGeom>
        </p:spPr>
      </p:pic>
      <p:pic>
        <p:nvPicPr>
          <p:cNvPr id="10" name="Picture 9">
            <a:extLst>
              <a:ext uri="{FF2B5EF4-FFF2-40B4-BE49-F238E27FC236}">
                <a16:creationId xmlns:a16="http://schemas.microsoft.com/office/drawing/2014/main" id="{61C09498-DD4C-4074-AC3A-B395DA74BE9C}"/>
              </a:ext>
            </a:extLst>
          </p:cNvPr>
          <p:cNvPicPr>
            <a:picLocks noChangeAspect="1"/>
          </p:cNvPicPr>
          <p:nvPr/>
        </p:nvPicPr>
        <p:blipFill>
          <a:blip r:embed="rId6"/>
          <a:stretch>
            <a:fillRect/>
          </a:stretch>
        </p:blipFill>
        <p:spPr>
          <a:xfrm>
            <a:off x="8906519" y="3084147"/>
            <a:ext cx="3261651" cy="2840222"/>
          </a:xfrm>
          <a:prstGeom prst="rect">
            <a:avLst/>
          </a:prstGeom>
        </p:spPr>
      </p:pic>
    </p:spTree>
    <p:extLst>
      <p:ext uri="{BB962C8B-B14F-4D97-AF65-F5344CB8AC3E}">
        <p14:creationId xmlns:p14="http://schemas.microsoft.com/office/powerpoint/2010/main" val="231887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F1F27A-2776-41C1-ABBD-BEEC563422C0}"/>
              </a:ext>
            </a:extLst>
          </p:cNvPr>
          <p:cNvPicPr>
            <a:picLocks noChangeAspect="1"/>
          </p:cNvPicPr>
          <p:nvPr/>
        </p:nvPicPr>
        <p:blipFill>
          <a:blip r:embed="rId5"/>
          <a:stretch>
            <a:fillRect/>
          </a:stretch>
        </p:blipFill>
        <p:spPr>
          <a:xfrm>
            <a:off x="-23830" y="1206152"/>
            <a:ext cx="12192000" cy="1040191"/>
          </a:xfrm>
          <a:prstGeom prst="rect">
            <a:avLst/>
          </a:prstGeom>
        </p:spPr>
      </p:pic>
      <p:pic>
        <p:nvPicPr>
          <p:cNvPr id="14" name="Picture 13">
            <a:extLst>
              <a:ext uri="{FF2B5EF4-FFF2-40B4-BE49-F238E27FC236}">
                <a16:creationId xmlns:a16="http://schemas.microsoft.com/office/drawing/2014/main" id="{AA774A2A-4749-4996-8FFD-C9F68BA159FD}"/>
              </a:ext>
            </a:extLst>
          </p:cNvPr>
          <p:cNvPicPr>
            <a:picLocks noChangeAspect="1"/>
          </p:cNvPicPr>
          <p:nvPr/>
        </p:nvPicPr>
        <p:blipFill>
          <a:blip r:embed="rId6"/>
          <a:stretch>
            <a:fillRect/>
          </a:stretch>
        </p:blipFill>
        <p:spPr>
          <a:xfrm>
            <a:off x="-23830" y="2314282"/>
            <a:ext cx="12192000" cy="497880"/>
          </a:xfrm>
          <a:prstGeom prst="rect">
            <a:avLst/>
          </a:prstGeom>
        </p:spPr>
      </p:pic>
      <p:pic>
        <p:nvPicPr>
          <p:cNvPr id="15" name="Picture 14">
            <a:extLst>
              <a:ext uri="{FF2B5EF4-FFF2-40B4-BE49-F238E27FC236}">
                <a16:creationId xmlns:a16="http://schemas.microsoft.com/office/drawing/2014/main" id="{31A8E625-5DDD-44F9-872B-99EE6D3B1272}"/>
              </a:ext>
            </a:extLst>
          </p:cNvPr>
          <p:cNvPicPr>
            <a:picLocks noChangeAspect="1"/>
          </p:cNvPicPr>
          <p:nvPr/>
        </p:nvPicPr>
        <p:blipFill>
          <a:blip r:embed="rId7"/>
          <a:stretch>
            <a:fillRect/>
          </a:stretch>
        </p:blipFill>
        <p:spPr>
          <a:xfrm>
            <a:off x="0" y="2880101"/>
            <a:ext cx="12192000" cy="755578"/>
          </a:xfrm>
          <a:prstGeom prst="rect">
            <a:avLst/>
          </a:prstGeom>
        </p:spPr>
      </p:pic>
      <p:pic>
        <p:nvPicPr>
          <p:cNvPr id="17" name="Picture 16">
            <a:extLst>
              <a:ext uri="{FF2B5EF4-FFF2-40B4-BE49-F238E27FC236}">
                <a16:creationId xmlns:a16="http://schemas.microsoft.com/office/drawing/2014/main" id="{505A16E2-AD34-4807-B223-CB3FF4544A62}"/>
              </a:ext>
            </a:extLst>
          </p:cNvPr>
          <p:cNvPicPr>
            <a:picLocks noChangeAspect="1"/>
          </p:cNvPicPr>
          <p:nvPr/>
        </p:nvPicPr>
        <p:blipFill>
          <a:blip r:embed="rId8"/>
          <a:stretch>
            <a:fillRect/>
          </a:stretch>
        </p:blipFill>
        <p:spPr>
          <a:xfrm>
            <a:off x="0" y="4305902"/>
            <a:ext cx="12192000" cy="1311683"/>
          </a:xfrm>
          <a:prstGeom prst="rect">
            <a:avLst/>
          </a:prstGeom>
        </p:spPr>
      </p:pic>
      <p:pic>
        <p:nvPicPr>
          <p:cNvPr id="7" name="Picture 6">
            <a:extLst>
              <a:ext uri="{FF2B5EF4-FFF2-40B4-BE49-F238E27FC236}">
                <a16:creationId xmlns:a16="http://schemas.microsoft.com/office/drawing/2014/main" id="{E472FC5F-31FA-4565-B723-7F2E8668D6EB}"/>
              </a:ext>
            </a:extLst>
          </p:cNvPr>
          <p:cNvPicPr>
            <a:picLocks noChangeAspect="1"/>
          </p:cNvPicPr>
          <p:nvPr/>
        </p:nvPicPr>
        <p:blipFill>
          <a:blip r:embed="rId9"/>
          <a:stretch>
            <a:fillRect/>
          </a:stretch>
        </p:blipFill>
        <p:spPr>
          <a:xfrm>
            <a:off x="0" y="3589412"/>
            <a:ext cx="12192000" cy="762757"/>
          </a:xfrm>
          <a:prstGeom prst="rect">
            <a:avLst/>
          </a:prstGeom>
          <a:solidFill>
            <a:schemeClr val="bg1"/>
          </a:solidFill>
        </p:spPr>
      </p:pic>
      <p:pic>
        <p:nvPicPr>
          <p:cNvPr id="10" name="Picture 9">
            <a:extLst>
              <a:ext uri="{FF2B5EF4-FFF2-40B4-BE49-F238E27FC236}">
                <a16:creationId xmlns:a16="http://schemas.microsoft.com/office/drawing/2014/main" id="{75174C75-4D38-4AA8-9E8D-2797122B0B91}"/>
              </a:ext>
            </a:extLst>
          </p:cNvPr>
          <p:cNvPicPr>
            <a:picLocks noChangeAspect="1"/>
          </p:cNvPicPr>
          <p:nvPr/>
        </p:nvPicPr>
        <p:blipFill>
          <a:blip r:embed="rId10"/>
          <a:stretch>
            <a:fillRect/>
          </a:stretch>
        </p:blipFill>
        <p:spPr>
          <a:xfrm>
            <a:off x="0" y="5528249"/>
            <a:ext cx="12192000" cy="1316906"/>
          </a:xfrm>
          <a:prstGeom prst="rect">
            <a:avLst/>
          </a:prstGeom>
          <a:solidFill>
            <a:schemeClr val="bg1"/>
          </a:solidFill>
        </p:spPr>
      </p:pic>
    </p:spTree>
    <p:extLst>
      <p:ext uri="{BB962C8B-B14F-4D97-AF65-F5344CB8AC3E}">
        <p14:creationId xmlns:p14="http://schemas.microsoft.com/office/powerpoint/2010/main" val="268300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12192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0" y="2708337"/>
            <a:ext cx="3596952" cy="4163929"/>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4297524" y="2565737"/>
            <a:ext cx="3596952" cy="4072481"/>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8167722" y="2746437"/>
            <a:ext cx="3590855" cy="3840813"/>
          </a:xfrm>
          <a:prstGeom prst="rect">
            <a:avLst/>
          </a:prstGeom>
        </p:spPr>
      </p:pic>
      <p:pic>
        <p:nvPicPr>
          <p:cNvPr id="38" name="Picture 37">
            <a:extLst>
              <a:ext uri="{FF2B5EF4-FFF2-40B4-BE49-F238E27FC236}">
                <a16:creationId xmlns:a16="http://schemas.microsoft.com/office/drawing/2014/main" id="{C64FDF5F-5831-4303-A398-A662E7D50996}"/>
              </a:ext>
            </a:extLst>
          </p:cNvPr>
          <p:cNvPicPr>
            <a:picLocks noChangeAspect="1"/>
          </p:cNvPicPr>
          <p:nvPr/>
        </p:nvPicPr>
        <p:blipFill>
          <a:blip r:embed="rId5"/>
          <a:stretch>
            <a:fillRect/>
          </a:stretch>
        </p:blipFill>
        <p:spPr>
          <a:xfrm>
            <a:off x="7371451" y="3274983"/>
            <a:ext cx="1133954" cy="883997"/>
          </a:xfrm>
          <a:prstGeom prst="rect">
            <a:avLst/>
          </a:prstGeom>
        </p:spPr>
      </p:pic>
      <p:pic>
        <p:nvPicPr>
          <p:cNvPr id="39" name="Picture 38">
            <a:extLst>
              <a:ext uri="{FF2B5EF4-FFF2-40B4-BE49-F238E27FC236}">
                <a16:creationId xmlns:a16="http://schemas.microsoft.com/office/drawing/2014/main" id="{87BB6BEB-B77B-46B4-94CB-5A5DD83C9E5C}"/>
              </a:ext>
            </a:extLst>
          </p:cNvPr>
          <p:cNvPicPr>
            <a:picLocks noChangeAspect="1"/>
          </p:cNvPicPr>
          <p:nvPr/>
        </p:nvPicPr>
        <p:blipFill>
          <a:blip r:embed="rId6"/>
          <a:stretch>
            <a:fillRect/>
          </a:stretch>
        </p:blipFill>
        <p:spPr>
          <a:xfrm>
            <a:off x="3383309" y="3274983"/>
            <a:ext cx="1127858" cy="883997"/>
          </a:xfrm>
          <a:prstGeom prst="rect">
            <a:avLst/>
          </a:prstGeom>
        </p:spPr>
      </p:pic>
    </p:spTree>
    <p:extLst>
      <p:ext uri="{BB962C8B-B14F-4D97-AF65-F5344CB8AC3E}">
        <p14:creationId xmlns:p14="http://schemas.microsoft.com/office/powerpoint/2010/main" val="163682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a:t>
            </a:r>
            <a:r>
              <a:rPr lang="es-ES" sz="2400" b="1" dirty="0" err="1">
                <a:latin typeface="Arial" panose="020B0604020202020204" pitchFamily="34" charset="0"/>
                <a:cs typeface="Arial" panose="020B0604020202020204" pitchFamily="34" charset="0"/>
              </a:rPr>
              <a:t>you</a:t>
            </a:r>
            <a:r>
              <a:rPr lang="es-ES" sz="2400" b="1" dirty="0">
                <a:latin typeface="Arial" panose="020B0604020202020204" pitchFamily="34" charset="0"/>
                <a:cs typeface="Arial" panose="020B0604020202020204" pitchFamily="34" charset="0"/>
              </a:rPr>
              <a:t> do?</a:t>
            </a:r>
            <a:endParaRPr lang="en-US" sz="24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9999A3-6380-4D0E-9DBB-A84C8B6DA49B}"/>
              </a:ext>
            </a:extLst>
          </p:cNvPr>
          <p:cNvPicPr>
            <a:picLocks noChangeAspect="1"/>
          </p:cNvPicPr>
          <p:nvPr/>
        </p:nvPicPr>
        <p:blipFill>
          <a:blip r:embed="rId5"/>
          <a:stretch>
            <a:fillRect/>
          </a:stretch>
        </p:blipFill>
        <p:spPr>
          <a:xfrm>
            <a:off x="4303092" y="2741171"/>
            <a:ext cx="7888908" cy="1146147"/>
          </a:xfrm>
          <a:prstGeom prst="rect">
            <a:avLst/>
          </a:prstGeom>
        </p:spPr>
      </p:pic>
      <p:pic>
        <p:nvPicPr>
          <p:cNvPr id="4" name="Picture 3">
            <a:extLst>
              <a:ext uri="{FF2B5EF4-FFF2-40B4-BE49-F238E27FC236}">
                <a16:creationId xmlns:a16="http://schemas.microsoft.com/office/drawing/2014/main" id="{200FE666-5369-4C29-8A36-951CB7681F54}"/>
              </a:ext>
            </a:extLst>
          </p:cNvPr>
          <p:cNvPicPr>
            <a:picLocks noChangeAspect="1"/>
          </p:cNvPicPr>
          <p:nvPr/>
        </p:nvPicPr>
        <p:blipFill>
          <a:blip r:embed="rId6"/>
          <a:stretch>
            <a:fillRect/>
          </a:stretch>
        </p:blipFill>
        <p:spPr>
          <a:xfrm>
            <a:off x="4337958" y="3635294"/>
            <a:ext cx="7888908" cy="1152244"/>
          </a:xfrm>
          <a:prstGeom prst="rect">
            <a:avLst/>
          </a:prstGeom>
        </p:spPr>
      </p:pic>
      <p:pic>
        <p:nvPicPr>
          <p:cNvPr id="6" name="Picture 5">
            <a:extLst>
              <a:ext uri="{FF2B5EF4-FFF2-40B4-BE49-F238E27FC236}">
                <a16:creationId xmlns:a16="http://schemas.microsoft.com/office/drawing/2014/main" id="{EA4FD44D-6B9C-402B-A62A-1D67E9E787BE}"/>
              </a:ext>
            </a:extLst>
          </p:cNvPr>
          <p:cNvPicPr>
            <a:picLocks noChangeAspect="1"/>
          </p:cNvPicPr>
          <p:nvPr/>
        </p:nvPicPr>
        <p:blipFill>
          <a:blip r:embed="rId7"/>
          <a:stretch>
            <a:fillRect/>
          </a:stretch>
        </p:blipFill>
        <p:spPr>
          <a:xfrm>
            <a:off x="4337958" y="4535514"/>
            <a:ext cx="7888908" cy="1146147"/>
          </a:xfrm>
          <a:prstGeom prst="rect">
            <a:avLst/>
          </a:prstGeom>
        </p:spPr>
      </p:pic>
      <p:pic>
        <p:nvPicPr>
          <p:cNvPr id="8" name="Picture 7">
            <a:extLst>
              <a:ext uri="{FF2B5EF4-FFF2-40B4-BE49-F238E27FC236}">
                <a16:creationId xmlns:a16="http://schemas.microsoft.com/office/drawing/2014/main" id="{5E499A58-14D6-4619-AAA0-A24E47D18A96}"/>
              </a:ext>
            </a:extLst>
          </p:cNvPr>
          <p:cNvPicPr>
            <a:picLocks noChangeAspect="1"/>
          </p:cNvPicPr>
          <p:nvPr/>
        </p:nvPicPr>
        <p:blipFill>
          <a:blip r:embed="rId8"/>
          <a:stretch>
            <a:fillRect/>
          </a:stretch>
        </p:blipFill>
        <p:spPr>
          <a:xfrm>
            <a:off x="4337958" y="5486809"/>
            <a:ext cx="7888908" cy="1450974"/>
          </a:xfrm>
          <a:prstGeom prst="rect">
            <a:avLst/>
          </a:prstGeom>
        </p:spPr>
      </p:pic>
      <p:pic>
        <p:nvPicPr>
          <p:cNvPr id="12" name="Picture 11">
            <a:extLst>
              <a:ext uri="{FF2B5EF4-FFF2-40B4-BE49-F238E27FC236}">
                <a16:creationId xmlns:a16="http://schemas.microsoft.com/office/drawing/2014/main" id="{5A605244-CC1C-41CB-9E32-A58168EFACEB}"/>
              </a:ext>
            </a:extLst>
          </p:cNvPr>
          <p:cNvPicPr>
            <a:picLocks noChangeAspect="1"/>
          </p:cNvPicPr>
          <p:nvPr/>
        </p:nvPicPr>
        <p:blipFill>
          <a:blip r:embed="rId9"/>
          <a:stretch>
            <a:fillRect/>
          </a:stretch>
        </p:blipFill>
        <p:spPr>
          <a:xfrm>
            <a:off x="4307855" y="2069198"/>
            <a:ext cx="7968163" cy="841321"/>
          </a:xfrm>
          <a:prstGeom prst="rect">
            <a:avLst/>
          </a:prstGeom>
        </p:spPr>
      </p:pic>
    </p:spTree>
    <p:extLst>
      <p:ext uri="{BB962C8B-B14F-4D97-AF65-F5344CB8AC3E}">
        <p14:creationId xmlns:p14="http://schemas.microsoft.com/office/powerpoint/2010/main" val="86985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yo do?</a:t>
            </a:r>
            <a:endParaRPr lang="en-US" sz="2400" b="1" dirty="0">
              <a:latin typeface="Arial" panose="020B0604020202020204" pitchFamily="34" charset="0"/>
              <a:cs typeface="Arial" panose="020B0604020202020204" pitchFamily="34" charset="0"/>
            </a:endParaRPr>
          </a:p>
        </p:txBody>
      </p:sp>
      <p:sp>
        <p:nvSpPr>
          <p:cNvPr id="13" name="Rectangle 1">
            <a:extLst>
              <a:ext uri="{FF2B5EF4-FFF2-40B4-BE49-F238E27FC236}">
                <a16:creationId xmlns:a16="http://schemas.microsoft.com/office/drawing/2014/main" id="{C53431B1-8EDC-4D41-9E24-2F46ADEF1C64}"/>
              </a:ext>
            </a:extLst>
          </p:cNvPr>
          <p:cNvSpPr>
            <a:spLocks noChangeArrowheads="1"/>
          </p:cNvSpPr>
          <p:nvPr/>
        </p:nvSpPr>
        <p:spPr bwMode="auto">
          <a:xfrm>
            <a:off x="4337958" y="2400581"/>
            <a:ext cx="4739367"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SCF (Self-Consistent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NSCF (Non-Self-Consistent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BANDS Calculation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DOS (Density of States)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EELS (Electron Energy Loss Spectroscopy)</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20" name="TextBox 19">
            <a:extLst>
              <a:ext uri="{FF2B5EF4-FFF2-40B4-BE49-F238E27FC236}">
                <a16:creationId xmlns:a16="http://schemas.microsoft.com/office/drawing/2014/main" id="{A10A4FAF-DBBB-4DB4-8B75-60EAAF9308E8}"/>
              </a:ext>
            </a:extLst>
          </p:cNvPr>
          <p:cNvSpPr txBox="1"/>
          <p:nvPr/>
        </p:nvSpPr>
        <p:spPr>
          <a:xfrm>
            <a:off x="876300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Where</a:t>
            </a:r>
            <a:r>
              <a:rPr lang="es-ES" sz="2400" b="1" dirty="0">
                <a:latin typeface="Arial" panose="020B0604020202020204" pitchFamily="34" charset="0"/>
                <a:cs typeface="Arial" panose="020B0604020202020204" pitchFamily="34" charset="0"/>
              </a:rPr>
              <a:t> can I </a:t>
            </a:r>
            <a:r>
              <a:rPr lang="es-ES" sz="2400" b="1" dirty="0" err="1">
                <a:latin typeface="Arial" panose="020B0604020202020204" pitchFamily="34" charset="0"/>
                <a:cs typeface="Arial" panose="020B0604020202020204" pitchFamily="34" charset="0"/>
              </a:rPr>
              <a:t>find</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882B17D-0B5B-4C89-90F7-F0FA2B7A5EBA}"/>
              </a:ext>
            </a:extLst>
          </p:cNvPr>
          <p:cNvSpPr txBox="1"/>
          <p:nvPr/>
        </p:nvSpPr>
        <p:spPr>
          <a:xfrm>
            <a:off x="8740404" y="5523928"/>
            <a:ext cx="34515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5"/>
              </a:rPr>
              <a:t>https://github.com/SantiagoBLP/NeuroCalc2025_1.0</a:t>
            </a:r>
            <a:endParaRPr lang="en-US"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7C861D8-7207-49FE-98B6-D592E731B374}"/>
              </a:ext>
            </a:extLst>
          </p:cNvPr>
          <p:cNvPicPr>
            <a:picLocks noChangeAspect="1"/>
          </p:cNvPicPr>
          <p:nvPr/>
        </p:nvPicPr>
        <p:blipFill>
          <a:blip r:embed="rId6"/>
          <a:stretch>
            <a:fillRect/>
          </a:stretch>
        </p:blipFill>
        <p:spPr>
          <a:xfrm>
            <a:off x="8130804" y="2672052"/>
            <a:ext cx="4586514" cy="2579914"/>
          </a:xfrm>
          <a:prstGeom prst="rect">
            <a:avLst/>
          </a:prstGeom>
        </p:spPr>
      </p:pic>
    </p:spTree>
    <p:extLst>
      <p:ext uri="{BB962C8B-B14F-4D97-AF65-F5344CB8AC3E}">
        <p14:creationId xmlns:p14="http://schemas.microsoft.com/office/powerpoint/2010/main" val="75643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3233</TotalTime>
  <Words>1107</Words>
  <Application>Microsoft Office PowerPoint</Application>
  <PresentationFormat>Widescreen</PresentationFormat>
  <Paragraphs>69</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55</cp:revision>
  <cp:lastPrinted>2025-02-27T17:29:13Z</cp:lastPrinted>
  <dcterms:created xsi:type="dcterms:W3CDTF">2025-02-25T10:30:59Z</dcterms:created>
  <dcterms:modified xsi:type="dcterms:W3CDTF">2025-03-10T13:24:25Z</dcterms:modified>
</cp:coreProperties>
</file>